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58" r:id="rId8"/>
    <p:sldId id="259" r:id="rId9"/>
    <p:sldId id="260" r:id="rId10"/>
    <p:sldId id="278" r:id="rId11"/>
    <p:sldId id="279" r:id="rId12"/>
    <p:sldId id="280" r:id="rId13"/>
    <p:sldId id="281" r:id="rId14"/>
    <p:sldId id="282" r:id="rId15"/>
    <p:sldId id="283" r:id="rId16"/>
    <p:sldId id="261" r:id="rId17"/>
    <p:sldId id="284" r:id="rId18"/>
    <p:sldId id="285" r:id="rId19"/>
    <p:sldId id="286" r:id="rId20"/>
    <p:sldId id="262" r:id="rId21"/>
    <p:sldId id="263" r:id="rId22"/>
    <p:sldId id="264" r:id="rId23"/>
    <p:sldId id="287" r:id="rId24"/>
    <p:sldId id="266" r:id="rId25"/>
    <p:sldId id="268" r:id="rId26"/>
    <p:sldId id="270" r:id="rId27"/>
    <p:sldId id="271" r:id="rId28"/>
    <p:sldId id="272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1332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8F33-AB34-4049-8EAC-4C1CBD52862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E552-A759-44A1-ADCA-48F272384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8F33-AB34-4049-8EAC-4C1CBD52862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E552-A759-44A1-ADCA-48F272384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8F33-AB34-4049-8EAC-4C1CBD52862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E552-A759-44A1-ADCA-48F272384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8F33-AB34-4049-8EAC-4C1CBD52862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E552-A759-44A1-ADCA-48F272384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8F33-AB34-4049-8EAC-4C1CBD52862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E552-A759-44A1-ADCA-48F272384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8F33-AB34-4049-8EAC-4C1CBD52862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E552-A759-44A1-ADCA-48F272384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8F33-AB34-4049-8EAC-4C1CBD52862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E552-A759-44A1-ADCA-48F272384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8F33-AB34-4049-8EAC-4C1CBD52862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E552-A759-44A1-ADCA-48F272384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8F33-AB34-4049-8EAC-4C1CBD52862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E552-A759-44A1-ADCA-48F272384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8F33-AB34-4049-8EAC-4C1CBD52862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E552-A759-44A1-ADCA-48F272384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8F33-AB34-4049-8EAC-4C1CBD52862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E552-A759-44A1-ADCA-48F272384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58F33-AB34-4049-8EAC-4C1CBD52862F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E552-A759-44A1-ADCA-48F2723841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Search for heavy resonances decaying to WW, WZ, or WH boson pairs in a final state consisting of a lepton and a large-radius jet in proton-proton collisions at √s=13TeV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DD5C-E7AB-4978-B7DF-F91DAC0C5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F437A-1A16-48EF-AE45-2F02C5EC0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Events of interest are initially selected using a two-tiered trigger system.</a:t>
            </a:r>
          </a:p>
          <a:p>
            <a:r>
              <a:rPr lang="en-US" dirty="0"/>
              <a:t>The first level is composed of </a:t>
            </a:r>
          </a:p>
          <a:p>
            <a:pPr marL="0" indent="0">
              <a:buNone/>
            </a:pPr>
            <a:r>
              <a:rPr lang="en-US" dirty="0"/>
              <a:t>    custom hardware processors </a:t>
            </a:r>
          </a:p>
          <a:p>
            <a:pPr marL="0" indent="0">
              <a:buNone/>
            </a:pPr>
            <a:r>
              <a:rPr lang="en-US" dirty="0"/>
              <a:t>    that use the information from</a:t>
            </a:r>
          </a:p>
          <a:p>
            <a:pPr marL="0" indent="0">
              <a:buNone/>
            </a:pPr>
            <a:r>
              <a:rPr lang="en-US" dirty="0"/>
              <a:t>    the calorimeters and muon </a:t>
            </a:r>
          </a:p>
          <a:p>
            <a:pPr marL="0" indent="0">
              <a:buNone/>
            </a:pPr>
            <a:r>
              <a:rPr lang="en-US" dirty="0"/>
              <a:t>    detectors to select events at </a:t>
            </a:r>
          </a:p>
          <a:p>
            <a:pPr marL="0" indent="0">
              <a:buNone/>
            </a:pPr>
            <a:r>
              <a:rPr lang="en-US" dirty="0"/>
              <a:t>    a rate of around 100 kHz within a fixed latency of about 4</a:t>
            </a:r>
            <a:r>
              <a:rPr lang="el-GR" dirty="0"/>
              <a:t>μ</a:t>
            </a:r>
            <a:r>
              <a:rPr lang="en-US" dirty="0"/>
              <a:t>s.</a:t>
            </a:r>
          </a:p>
          <a:p>
            <a:r>
              <a:rPr lang="en-US" dirty="0"/>
              <a:t>The second level, the high-level trigger (HLT), is composed of a farm of processors running a version of the full event reconstruction software optimized for fast processing and reduces the event rate to around 1 kHz before data storage.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BC96E-0DC8-4A71-B783-E83AF4868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990" y="2133600"/>
            <a:ext cx="4328432" cy="19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38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6F865-416D-4F32-83BF-B1D82EAA8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4575B-B2D4-4535-AB69-029D6FFEBD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The search uses data samples of pp collisions collected by the CMS experiment at the LHC at a center of mass energy of 13 </a:t>
                </a:r>
                <a:r>
                  <a:rPr lang="en-US" dirty="0" err="1"/>
                  <a:t>TeV</a:t>
                </a:r>
                <a:r>
                  <a:rPr lang="en-US" dirty="0"/>
                  <a:t> from 2016, 2017, and 2018.</a:t>
                </a:r>
              </a:p>
              <a:p>
                <a:r>
                  <a:rPr lang="en-US" dirty="0"/>
                  <a:t>The detector offered similar results for the various periods of data collection, the results are therefore treated as one single data set, with a total luminosity of 137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Collision events are mainly selected by HLT (high-level trigger) algorithms that either require the reconstruction of an electron within |</a:t>
                </a:r>
                <a:r>
                  <a:rPr lang="el-GR" dirty="0"/>
                  <a:t>η</a:t>
                </a:r>
                <a:r>
                  <a:rPr lang="en-US" dirty="0"/>
                  <a:t>|&lt;2.5 or a muon within |</a:t>
                </a:r>
                <a:r>
                  <a:rPr lang="el-GR" dirty="0"/>
                  <a:t>η</a:t>
                </a:r>
                <a:r>
                  <a:rPr lang="en-US" dirty="0"/>
                  <a:t>|&lt;2.4</a:t>
                </a:r>
              </a:p>
              <a:p>
                <a:r>
                  <a:rPr lang="en-US" dirty="0"/>
                  <a:t>Several electron triggers are combined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4575B-B2D4-4535-AB69-029D6FFEBD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830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72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0D38-7762-45D7-9708-D0A570DD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DD928-92DA-483C-8F4E-2BED06EE04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Several signal benchmark scenarios are used to interpret the results of the search, focusing on relevant models probed in earlier searches by the ATLAS and CMS Collaborations.</a:t>
                </a:r>
              </a:p>
              <a:p>
                <a:r>
                  <a:rPr lang="en-US" dirty="0"/>
                  <a:t>Spin-0 </a:t>
                </a:r>
                <a:r>
                  <a:rPr lang="en-US" dirty="0" err="1"/>
                  <a:t>radions</a:t>
                </a:r>
                <a:r>
                  <a:rPr lang="en-US" dirty="0"/>
                  <a:t> and spin-2 gravitons decaying to WW are generated for the bulk scenario of the RS (Randall-</a:t>
                </a:r>
                <a:r>
                  <a:rPr lang="en-US" dirty="0" err="1"/>
                  <a:t>Sundrum</a:t>
                </a:r>
                <a:r>
                  <a:rPr lang="en-US" dirty="0"/>
                  <a:t>) model of warped extra dimensions.  </a:t>
                </a:r>
              </a:p>
              <a:p>
                <a:r>
                  <a:rPr lang="en-US" dirty="0"/>
                  <a:t>For bulk gravitons, denoted as </a:t>
                </a:r>
                <a:r>
                  <a:rPr lang="en-US" dirty="0" err="1"/>
                  <a:t>Gbulk</a:t>
                </a:r>
                <a:r>
                  <a:rPr lang="en-US" dirty="0"/>
                  <a:t>, the ratio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 of the unknown curvature scale of the extra dimension k and the reduced Planck mass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𝑝𝑙</m:t>
                    </m:r>
                  </m:oMath>
                </a14:m>
                <a:r>
                  <a:rPr lang="en-US" dirty="0"/>
                  <a:t> is set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=0.5, which ensures the natural width of the graviton is negligible with respect to experimental resolution.</a:t>
                </a:r>
              </a:p>
              <a:p>
                <a:r>
                  <a:rPr lang="en-US" dirty="0"/>
                  <a:t>For bulk </a:t>
                </a:r>
                <a:r>
                  <a:rPr lang="en-US" dirty="0" err="1"/>
                  <a:t>radions</a:t>
                </a:r>
                <a:r>
                  <a:rPr lang="en-US" dirty="0"/>
                  <a:t>, we consider a scenario with k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=35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=3 </a:t>
                </a:r>
                <a:r>
                  <a:rPr lang="en-US" dirty="0" err="1"/>
                  <a:t>TeV</a:t>
                </a:r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is the compactification radius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is the ultraviolet </a:t>
                </a:r>
                <a:r>
                  <a:rPr lang="en-US" dirty="0" err="1"/>
                  <a:t>curoff</a:t>
                </a:r>
                <a:r>
                  <a:rPr lang="en-US" dirty="0"/>
                  <a:t> of the theory</a:t>
                </a:r>
              </a:p>
              <a:p>
                <a:r>
                  <a:rPr lang="en-US" dirty="0"/>
                  <a:t>Spin-1 resonances decaying to WW, WZ, or WH are studied within the HVT (heavy vector triplet) using different benchmark models for the DY production and VBF (vector boson fusion)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DD928-92DA-483C-8F4E-2BED06EE04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2022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31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3CD4-D3FD-4BB0-8D2F-B6FAF750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8DC83-EA9E-48C4-A77F-D950CFCA50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534400" cy="5287962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The HVT framework introduces a triplet of heavy vector bosons with similar masses, of which one is neutral (Z’), and two are electrically charged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HVT benchmark parameters are expressed in terms of the following parameters:</a:t>
                </a:r>
              </a:p>
              <a:p>
                <a:pPr lvl="1"/>
                <a:r>
                  <a:rPr lang="en-US" sz="3300" dirty="0">
                    <a:latin typeface="+mj-lt"/>
                  </a:rPr>
                  <a:t>The strength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 smtClean="0">
                            <a:latin typeface="+mj-lt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300" b="0" i="0" smtClean="0">
                            <a:latin typeface="+mj-lt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300" b="0" i="0" smtClean="0">
                            <a:latin typeface="+mj-lt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3300" dirty="0">
                    <a:latin typeface="+mj-lt"/>
                  </a:rPr>
                  <a:t> of the couplings to fermions</a:t>
                </a:r>
              </a:p>
              <a:p>
                <a:pPr lvl="1"/>
                <a:r>
                  <a:rPr lang="en-US" sz="3300" dirty="0">
                    <a:latin typeface="+mj-lt"/>
                  </a:rPr>
                  <a:t>The strength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 smtClean="0">
                            <a:latin typeface="+mj-lt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300" b="0" i="0" smtClean="0">
                            <a:latin typeface="+mj-lt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300" b="0" i="0" smtClean="0">
                            <a:latin typeface="+mj-lt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300" dirty="0">
                    <a:latin typeface="+mj-lt"/>
                  </a:rPr>
                  <a:t> of the couplings to the Higgs boson and to longitudinally polarized SM vector bosons</a:t>
                </a:r>
              </a:p>
              <a:p>
                <a:pPr lvl="1"/>
                <a:r>
                  <a:rPr lang="en-US" sz="3300" dirty="0">
                    <a:latin typeface="+mj-lt"/>
                  </a:rPr>
                  <a:t>The interaction strength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sz="3300" b="0" i="1" smtClean="0">
                            <a:latin typeface="+mj-lt"/>
                          </a:rPr>
                          <m:t>𝑔</m:t>
                        </m:r>
                      </m:e>
                      <m:sub>
                        <m:r>
                          <a:rPr lang="en-US" sz="3300" b="0" i="1" smtClean="0">
                            <a:latin typeface="+mj-lt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300" dirty="0">
                    <a:latin typeface="+mj-lt"/>
                  </a:rPr>
                  <a:t> of the new vector boso</a:t>
                </a:r>
                <a:r>
                  <a:rPr lang="en-US" dirty="0"/>
                  <a:t>n</a:t>
                </a:r>
              </a:p>
              <a:p>
                <a:pPr marL="514350" indent="-457200"/>
                <a:r>
                  <a:rPr lang="en-US" dirty="0"/>
                  <a:t>In the HVT model for DY production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=3,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=-0.98,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dirty="0"/>
                  <a:t>=1.02), the new resonances are narrow and have large branching fractions to vector boson pairs and suppressed couplings to fermions</a:t>
                </a:r>
              </a:p>
              <a:p>
                <a:pPr marL="514350" indent="-457200"/>
                <a:r>
                  <a:rPr lang="en-US" dirty="0"/>
                  <a:t>In the HVT model for VBF (vector boson fusion),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dirty="0"/>
                  <a:t>=0, the fermionic couplings are zero, and the resonances are produced only through VBF and decay exclusively to pairs of SM bosons.</a:t>
                </a:r>
              </a:p>
              <a:p>
                <a:pPr marL="514350" indent="-457200"/>
                <a:r>
                  <a:rPr lang="en-US" dirty="0"/>
                  <a:t>Monte Carlo (MC) simulated samples for bulk </a:t>
                </a:r>
                <a:r>
                  <a:rPr lang="en-US" dirty="0" err="1"/>
                  <a:t>radions</a:t>
                </a:r>
                <a:r>
                  <a:rPr lang="en-US" dirty="0"/>
                  <a:t>, bulk gravitons, and resonances for the HVT models are generated at leading order (LO) in quantum chromodynamics (QCD) with MADGRAPH5_aMC@NLO versions 2.2.2 and 2.4.2.</a:t>
                </a:r>
              </a:p>
              <a:p>
                <a:pPr marL="514350" indent="-457200"/>
                <a:r>
                  <a:rPr lang="en-US" dirty="0"/>
                  <a:t>For each model, resonance masses in the range 1.0-4.5 </a:t>
                </a:r>
                <a:r>
                  <a:rPr lang="en-US" dirty="0" err="1"/>
                  <a:t>TeV</a:t>
                </a:r>
                <a:r>
                  <a:rPr lang="en-US" dirty="0"/>
                  <a:t> are considered, and the resonance width is set to 0.1% of the resonance mass, ensuring that the width of the signal distribution is dominated by the detector resolution 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48DC83-EA9E-48C4-A77F-D950CFCA50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534400" cy="5287962"/>
              </a:xfrm>
              <a:blipFill>
                <a:blip r:embed="rId2"/>
                <a:stretch>
                  <a:fillRect l="-429" t="-1615" r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279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9E6D7-2F9F-41FA-8753-74BD756E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Selection and Categorization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55C18A-A665-43B8-A93B-8C84C4EAE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Seeking to isolate events containing the </a:t>
                </a:r>
                <a:r>
                  <a:rPr lang="en-US" dirty="0" err="1"/>
                  <a:t>semileptonic</a:t>
                </a:r>
                <a:r>
                  <a:rPr lang="en-US" dirty="0"/>
                  <a:t> decays of a WW, WZ, or a WH pair involving one energetic electron or muon, large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𝑚𝑖𝑠𝑠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/>
                  <a:t>, and a so-called large-radius jet corresponding to a W, Z, or Higgs boson candidate</a:t>
                </a:r>
              </a:p>
              <a:p>
                <a:r>
                  <a:rPr lang="en-US" dirty="0"/>
                  <a:t>Electron and muon candidates are considered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55 GeV, same </a:t>
                </a:r>
                <a:r>
                  <a:rPr lang="el-GR" dirty="0"/>
                  <a:t>η</a:t>
                </a:r>
                <a:r>
                  <a:rPr lang="en-US" dirty="0"/>
                  <a:t> acceptance requirements as HLT</a:t>
                </a:r>
              </a:p>
              <a:p>
                <a:r>
                  <a:rPr lang="en-US" dirty="0"/>
                  <a:t>Muons and electrons within the cone of the separation angle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&lt;0.3</m:t>
                    </m:r>
                  </m:oMath>
                </a14:m>
                <a:r>
                  <a:rPr lang="en-US" dirty="0"/>
                  <a:t> of the direction of the respective lepton are selected using ECAL, HCAL, silicon tracker and muon detector components of the CMS detector </a:t>
                </a:r>
              </a:p>
              <a:p>
                <a:r>
                  <a:rPr lang="en-US" dirty="0"/>
                  <a:t>Large-radius jets are clustered using a distance parameter R=0.8 in the anti-</a:t>
                </a:r>
                <a:r>
                  <a:rPr lang="en-US" dirty="0" err="1"/>
                  <a:t>kT</a:t>
                </a:r>
                <a:r>
                  <a:rPr lang="en-US" dirty="0"/>
                  <a:t> algorithm and are required to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200, required to be in the tracker acceptance |</a:t>
                </a:r>
                <a:r>
                  <a:rPr lang="el-GR" dirty="0"/>
                  <a:t>η</a:t>
                </a:r>
                <a:r>
                  <a:rPr lang="en-US" dirty="0"/>
                  <a:t>|&lt;2.5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55C18A-A665-43B8-A93B-8C84C4EAE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256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227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71D9-139D-42B8-AF9E-873C2092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Selection and Categorization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59C89C-9B86-4F60-B1B1-94F18AD1DA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Jet sub-structure techniques are employed to identify large-radius jets as hadronic decays of boosted W, Z, and Higgs bosons</a:t>
                </a:r>
              </a:p>
              <a:p>
                <a:r>
                  <a:rPr lang="en-US" dirty="0"/>
                  <a:t>First, the modified mass-drop algorithm “soft drop” is used to remove soft, wide-angle radiation from the jet, angular exponent </a:t>
                </a:r>
                <a:r>
                  <a:rPr lang="el-GR" dirty="0"/>
                  <a:t>β</a:t>
                </a:r>
                <a:r>
                  <a:rPr lang="en-US" dirty="0"/>
                  <a:t>=0, soft cutoff threshold </a:t>
                </a:r>
                <a:r>
                  <a:rPr lang="en-US" dirty="0" err="1"/>
                  <a:t>Zcut</a:t>
                </a:r>
                <a:r>
                  <a:rPr lang="en-US" dirty="0"/>
                  <a:t> = 0.1, characteristic radius Ro = 0.8</a:t>
                </a:r>
              </a:p>
              <a:p>
                <a:r>
                  <a:rPr lang="en-US" dirty="0"/>
                  <a:t>The invariant mass of the remaining jet constituents is called the soft-drop jet mass, </a:t>
                </a:r>
                <a:r>
                  <a:rPr lang="en-US" dirty="0" err="1"/>
                  <a:t>mjet</a:t>
                </a:r>
                <a:r>
                  <a:rPr lang="en-US" dirty="0"/>
                  <a:t>, one of the two observables of the final 2D fit</a:t>
                </a:r>
              </a:p>
              <a:p>
                <a:r>
                  <a:rPr lang="en-US" dirty="0"/>
                  <a:t>Second, a V tagging algorithm is defined based on the N-</a:t>
                </a:r>
                <a:r>
                  <a:rPr lang="en-US" dirty="0" err="1"/>
                  <a:t>subjettiness</a:t>
                </a:r>
                <a:r>
                  <a:rPr lang="en-US" dirty="0"/>
                  <a:t> ration between 2-subjettiness and 1-subjettiness, </a:t>
                </a:r>
                <a:r>
                  <a:rPr lang="el-GR" dirty="0"/>
                  <a:t>τ</a:t>
                </a:r>
                <a:r>
                  <a:rPr lang="en-US" dirty="0"/>
                  <a:t>21= </a:t>
                </a:r>
                <a:r>
                  <a:rPr lang="el-GR" dirty="0"/>
                  <a:t>τ</a:t>
                </a:r>
                <a:r>
                  <a:rPr lang="en-US" dirty="0"/>
                  <a:t>2/</a:t>
                </a:r>
                <a:r>
                  <a:rPr lang="el-GR" dirty="0"/>
                  <a:t> τ</a:t>
                </a:r>
                <a:r>
                  <a:rPr lang="en-US" dirty="0"/>
                  <a:t>1, which takes lower values for jets coming from 2-prong W, Z or H decays than for 1-prong jets from dominant SM backgrounds. DDT (designing decorrelated taggers) procedure is followed to decorrelate </a:t>
                </a:r>
                <a:r>
                  <a:rPr lang="el-GR" dirty="0"/>
                  <a:t>τ</a:t>
                </a:r>
                <a:r>
                  <a:rPr lang="en-US" dirty="0"/>
                  <a:t>21 from the jet mass, leading to the definition of the mass-decorrelated N-</a:t>
                </a:r>
                <a:r>
                  <a:rPr lang="en-US" dirty="0" err="1"/>
                  <a:t>subjettiness</a:t>
                </a:r>
                <a:r>
                  <a:rPr lang="en-US" dirty="0"/>
                  <a:t> ratio                                     ,   M=-0.08, </a:t>
                </a:r>
                <a:r>
                  <a:rPr lang="el-GR" dirty="0"/>
                  <a:t>μ</a:t>
                </a:r>
                <a:r>
                  <a:rPr lang="en-US" dirty="0"/>
                  <a:t>=1GeV and using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of the original jet.</a:t>
                </a:r>
              </a:p>
              <a:p>
                <a:r>
                  <a:rPr lang="en-US" dirty="0"/>
                  <a:t>Third, to discriminate </a:t>
                </a:r>
                <a:r>
                  <a:rPr lang="en-US" dirty="0" err="1"/>
                  <a:t>H</a:t>
                </a:r>
                <a:r>
                  <a:rPr lang="en-US" dirty="0" err="1">
                    <a:sym typeface="Wingdings" panose="05000000000000000000" pitchFamily="2" charset="2"/>
                  </a:rPr>
                  <a:t>b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 and </a:t>
                </a:r>
                <a:r>
                  <a:rPr lang="en-US" dirty="0" err="1">
                    <a:sym typeface="Wingdings" panose="05000000000000000000" pitchFamily="2" charset="2"/>
                  </a:rPr>
                  <a:t>Zb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/>
                  <a:t> decays from other signals and backgrounds that involve light-flavored jets, the so-called double-b tagger is used which is a multivariate discriminant that combines information from displaced tracks, secondary vertices (SV), and the 2-SV system within the Higgs or Z boson jet candidate.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59C89C-9B86-4F60-B1B1-94F18AD1DA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887" r="-1037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BB12770-177A-4B86-B328-2322B57C8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419600"/>
            <a:ext cx="20193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63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 Selection and Categorization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231" y="1417638"/>
            <a:ext cx="504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64ED49-E453-4148-88F2-8D2601ED35A7}"/>
              </a:ext>
            </a:extLst>
          </p:cNvPr>
          <p:cNvSpPr txBox="1"/>
          <p:nvPr/>
        </p:nvSpPr>
        <p:spPr>
          <a:xfrm>
            <a:off x="76200" y="1600200"/>
            <a:ext cx="2638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Uncorrected distributions </a:t>
            </a:r>
          </a:p>
          <a:p>
            <a:r>
              <a:rPr lang="en-US" dirty="0"/>
              <a:t>of the soft-drop jet mass </a:t>
            </a:r>
          </a:p>
          <a:p>
            <a:pPr algn="ctr"/>
            <a:r>
              <a:rPr lang="en-US" dirty="0" err="1"/>
              <a:t>mjet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7931F6-8C84-4A18-B822-14A8839F8652}"/>
                  </a:ext>
                </a:extLst>
              </p:cNvPr>
              <p:cNvSpPr txBox="1"/>
              <p:nvPr/>
            </p:nvSpPr>
            <p:spPr>
              <a:xfrm>
                <a:off x="7124576" y="1667724"/>
                <a:ext cx="2015167" cy="95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Mass-decorrelated </a:t>
                </a:r>
              </a:p>
              <a:p>
                <a:r>
                  <a:rPr lang="en-US" dirty="0"/>
                  <a:t>N-</a:t>
                </a:r>
                <a:r>
                  <a:rPr lang="en-US" dirty="0" err="1"/>
                  <a:t>subjettiness</a:t>
                </a:r>
                <a:r>
                  <a:rPr lang="en-US" dirty="0"/>
                  <a:t> ratio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𝐷𝐷𝑇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7931F6-8C84-4A18-B822-14A8839F8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576" y="1667724"/>
                <a:ext cx="2015167" cy="951543"/>
              </a:xfrm>
              <a:prstGeom prst="rect">
                <a:avLst/>
              </a:prstGeom>
              <a:blipFill>
                <a:blip r:embed="rId3"/>
                <a:stretch>
                  <a:fillRect l="-2727" t="-3846" r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57832FF-34D0-487B-9E66-AC1FD23B60D5}"/>
              </a:ext>
            </a:extLst>
          </p:cNvPr>
          <p:cNvSpPr txBox="1"/>
          <p:nvPr/>
        </p:nvSpPr>
        <p:spPr>
          <a:xfrm>
            <a:off x="195944" y="4149805"/>
            <a:ext cx="239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Double-b tagger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BCEDC-AED8-4A35-804A-AB70890734B6}"/>
              </a:ext>
            </a:extLst>
          </p:cNvPr>
          <p:cNvSpPr txBox="1"/>
          <p:nvPr/>
        </p:nvSpPr>
        <p:spPr>
          <a:xfrm>
            <a:off x="7004189" y="4149805"/>
            <a:ext cx="2255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Difference in rapidity</a:t>
            </a:r>
          </a:p>
          <a:p>
            <a:r>
              <a:rPr lang="en-US" dirty="0"/>
              <a:t>|∆y| between </a:t>
            </a:r>
          </a:p>
          <a:p>
            <a:r>
              <a:rPr lang="en-US" dirty="0"/>
              <a:t>Reconstructed bosons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321FB-E832-42DF-912F-24A6246720FE}"/>
              </a:ext>
            </a:extLst>
          </p:cNvPr>
          <p:cNvSpPr txBox="1"/>
          <p:nvPr/>
        </p:nvSpPr>
        <p:spPr>
          <a:xfrm>
            <a:off x="1395439" y="5943601"/>
            <a:ext cx="636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 bars correspond to the statistical uncertainties of the data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AFAC-2938-4FC4-98A8-6065151C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Selection and Categorization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F6C44-3811-4F7C-A8AD-471F0BCA74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17638"/>
                <a:ext cx="8915400" cy="544036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Muons have lower QCD background and are not included in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𝑚𝑖𝑠𝑠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/>
                  <a:t> calculation in the trigger</a:t>
                </a:r>
              </a:p>
              <a:p>
                <a:r>
                  <a:rPr lang="en-US" dirty="0" err="1"/>
                  <a:t>Wlep</a:t>
                </a:r>
                <a:r>
                  <a:rPr lang="en-US" dirty="0"/>
                  <a:t>: leptonic decay</a:t>
                </a:r>
              </a:p>
              <a:p>
                <a:r>
                  <a:rPr lang="en-US" dirty="0" err="1"/>
                  <a:t>Vhad</a:t>
                </a:r>
                <a:r>
                  <a:rPr lang="en-US" dirty="0"/>
                  <a:t>: the hadronically decaying W, Z, or Higgs boson candidate, defined as the most energetic large-radius jet in the event </a:t>
                </a:r>
              </a:p>
              <a:p>
                <a:r>
                  <a:rPr lang="en-US" dirty="0" err="1"/>
                  <a:t>Vhad</a:t>
                </a:r>
                <a:r>
                  <a:rPr lang="en-US" dirty="0"/>
                  <a:t> is required to pass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𝐷𝐷𝑇</m:t>
                        </m:r>
                      </m:sup>
                    </m:sSubSup>
                  </m:oMath>
                </a14:m>
                <a:r>
                  <a:rPr lang="en-US" dirty="0"/>
                  <a:t>≤0.8</a:t>
                </a:r>
              </a:p>
              <a:p>
                <a:r>
                  <a:rPr lang="en-US" dirty="0"/>
                  <a:t>Both </a:t>
                </a:r>
                <a:r>
                  <a:rPr lang="en-US" dirty="0" err="1"/>
                  <a:t>Wlep</a:t>
                </a:r>
                <a:r>
                  <a:rPr lang="en-US" dirty="0"/>
                  <a:t> and </a:t>
                </a:r>
                <a:r>
                  <a:rPr lang="en-US" dirty="0" err="1"/>
                  <a:t>Vhad</a:t>
                </a:r>
                <a:r>
                  <a:rPr lang="en-US" dirty="0"/>
                  <a:t> are required to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&gt;200 GeV, they are then combined to form a WW, WZ or WH </a:t>
                </a:r>
                <a:r>
                  <a:rPr lang="en-US" dirty="0" err="1"/>
                  <a:t>diboson</a:t>
                </a:r>
                <a:r>
                  <a:rPr lang="en-US" dirty="0"/>
                  <a:t> candidate, whose invariant mass is denoted as </a:t>
                </a:r>
                <a:r>
                  <a:rPr lang="en-US" dirty="0" err="1"/>
                  <a:t>mwv</a:t>
                </a:r>
                <a:r>
                  <a:rPr lang="en-US" dirty="0"/>
                  <a:t> and is the 2</a:t>
                </a:r>
                <a:r>
                  <a:rPr lang="en-US" baseline="30000" dirty="0"/>
                  <a:t>nd</a:t>
                </a:r>
                <a:r>
                  <a:rPr lang="en-US" dirty="0"/>
                  <a:t> observable in the 2D fit</a:t>
                </a:r>
              </a:p>
              <a:p>
                <a:r>
                  <a:rPr lang="en-US" dirty="0"/>
                  <a:t>Angular criteria for selection: </a:t>
                </a:r>
              </a:p>
              <a:p>
                <a:pPr lvl="1"/>
                <a:r>
                  <a:rPr lang="en-US" dirty="0"/>
                  <a:t>The angular distance ∆R&gt;</a:t>
                </a:r>
                <a:r>
                  <a:rPr lang="el-GR" dirty="0"/>
                  <a:t>π</a:t>
                </a:r>
                <a:r>
                  <a:rPr lang="en-US" dirty="0"/>
                  <a:t>/2 is required between the selected lepton and </a:t>
                </a:r>
                <a:r>
                  <a:rPr lang="en-US" dirty="0" err="1"/>
                  <a:t>Vhad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The difference between the azimuthal angle between the </a:t>
                </a:r>
                <a:r>
                  <a:rPr lang="en-US" dirty="0" err="1"/>
                  <a:t>Vhad</a:t>
                </a:r>
                <a:r>
                  <a:rPr lang="en-US" dirty="0"/>
                  <a:t> and both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𝑚𝑖𝑠𝑠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the </a:t>
                </a:r>
                <a:r>
                  <a:rPr lang="en-US" dirty="0" err="1"/>
                  <a:t>Wlep</a:t>
                </a:r>
                <a:r>
                  <a:rPr lang="en-US" dirty="0"/>
                  <a:t> directions is required to be |∆</a:t>
                </a:r>
                <a:r>
                  <a:rPr lang="el-GR" dirty="0"/>
                  <a:t>ϕ</a:t>
                </a:r>
                <a:r>
                  <a:rPr lang="en-US" dirty="0"/>
                  <a:t>|</a:t>
                </a:r>
                <a:r>
                  <a:rPr lang="el-GR" dirty="0"/>
                  <a:t>&gt;</a:t>
                </a:r>
                <a:r>
                  <a:rPr lang="en-US" dirty="0"/>
                  <a:t>2</a:t>
                </a:r>
              </a:p>
              <a:p>
                <a:pPr lvl="1"/>
                <a:r>
                  <a:rPr lang="en-US" dirty="0"/>
                  <a:t>The difference in rapidity between the </a:t>
                </a:r>
                <a:r>
                  <a:rPr lang="en-US" dirty="0" err="1"/>
                  <a:t>Wlep</a:t>
                </a:r>
                <a:r>
                  <a:rPr lang="en-US" dirty="0"/>
                  <a:t> and </a:t>
                </a:r>
                <a:r>
                  <a:rPr lang="en-US" dirty="0" err="1"/>
                  <a:t>Vhad</a:t>
                </a:r>
                <a:r>
                  <a:rPr lang="en-US" dirty="0"/>
                  <a:t> is denoted as |∆y|</a:t>
                </a:r>
              </a:p>
              <a:p>
                <a:pPr lvl="1"/>
                <a:r>
                  <a:rPr lang="en-US" dirty="0"/>
                  <a:t>Signal models in this search have lower |∆y| compared to backgrounds, except for spin-1 and spin-2 VBF-produced resonances, which significantly populate the |∆y|&gt;1 region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F6C44-3811-4F7C-A8AD-471F0BCA74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17638"/>
                <a:ext cx="8915400" cy="5440362"/>
              </a:xfrm>
              <a:blipFill>
                <a:blip r:embed="rId2"/>
                <a:stretch>
                  <a:fillRect l="-752" t="-1682" r="-342" b="-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652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F02E-9399-42FF-8290-45089A53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Selection and Categorization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FA47D1-ED48-4AB7-A309-67FE919F2D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Each event of the signal region is eventually assigned to one of 24 mutually exclusive search categories, based on the combination of 4 criteria:</a:t>
                </a:r>
              </a:p>
              <a:p>
                <a:r>
                  <a:rPr lang="en-US" dirty="0"/>
                  <a:t>First, the event sample is split according to lepton flavor, distinguishing the electron and muon channels, this helps account the differences in lepton reconstruction and selection</a:t>
                </a:r>
              </a:p>
              <a:p>
                <a:r>
                  <a:rPr lang="en-US" dirty="0"/>
                  <a:t>Second, V tagging information is employed to split each channel into a high-purity and low-purity subchannel, which correspond to values of the mass-decorrelated N-</a:t>
                </a:r>
                <a:r>
                  <a:rPr lang="en-US" dirty="0" err="1"/>
                  <a:t>subjettiness</a:t>
                </a:r>
                <a:r>
                  <a:rPr lang="en-US" dirty="0"/>
                  <a:t> ratio in the ranges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𝐷𝐷𝑇</m:t>
                        </m:r>
                      </m:sup>
                    </m:sSubSup>
                  </m:oMath>
                </a14:m>
                <a:r>
                  <a:rPr lang="en-US" dirty="0"/>
                  <a:t>≤0.5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𝐷𝐷𝑇</m:t>
                        </m:r>
                      </m:sup>
                    </m:sSubSup>
                  </m:oMath>
                </a14:m>
                <a:r>
                  <a:rPr lang="en-US" dirty="0"/>
                  <a:t>≤0.8 respectively</a:t>
                </a:r>
              </a:p>
              <a:p>
                <a:r>
                  <a:rPr lang="en-US" dirty="0"/>
                  <a:t>Third, each channel is divided into 3 regions, referred to as VBF-tagged for events that satisfy the VBF tagging criterion previously mentioned and double-b-tagged (b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/>
                  <a:t>) for non-VBF-tagged events </a:t>
                </a:r>
              </a:p>
              <a:p>
                <a:r>
                  <a:rPr lang="en-US" dirty="0"/>
                  <a:t>Fourth, each of the 12 resulting regions is split into two event categories: </a:t>
                </a:r>
              </a:p>
              <a:p>
                <a:pPr lvl="1"/>
                <a:r>
                  <a:rPr lang="en-US" dirty="0" err="1"/>
                  <a:t>LDy</a:t>
                </a:r>
                <a:r>
                  <a:rPr lang="en-US" dirty="0"/>
                  <a:t>: corresponding to a difference in rapidity between the reconstructed bosons of |∆y|≤ 1</a:t>
                </a:r>
              </a:p>
              <a:p>
                <a:pPr lvl="1"/>
                <a:r>
                  <a:rPr lang="en-US" dirty="0" err="1"/>
                  <a:t>HDy</a:t>
                </a:r>
                <a:r>
                  <a:rPr lang="en-US" dirty="0"/>
                  <a:t>: corresponding to |∆y|&gt; 1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FA47D1-ED48-4AB7-A309-67FE919F2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202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317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C30B-8FE5-411D-8DE9-0E7F079C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Selection and Categorization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9D674-DA2F-431F-B2ED-F4DE1CEDF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Summary of the categorization scheme in the analysis.  The 24 analysis categories are defined by all possible combinations of the criteria defined in each column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196B4-F20C-4BB6-98B0-EAEB7F58C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419600"/>
            <a:ext cx="9067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7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&amp;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standard model (SM) of particles, despite successful experimental observations that lead to the discovery of Higgs Boson, falls short of addressing several outstanding issues  such as the hierarchy problem</a:t>
            </a:r>
          </a:p>
          <a:p>
            <a:r>
              <a:rPr lang="en-US" dirty="0"/>
              <a:t>These shortcomings are addressed by various theoretical extensions to the SM, many which predict the existence of new heavy particles with masses near the </a:t>
            </a:r>
            <a:r>
              <a:rPr lang="en-US" dirty="0" err="1"/>
              <a:t>TeV</a:t>
            </a:r>
            <a:r>
              <a:rPr lang="en-US" dirty="0"/>
              <a:t> scale that couple to W, Z or the Higgs bosons that can be produced in proton-proton (PP) collisions at the CERN Large Hadron Collider (LHC)</a:t>
            </a:r>
          </a:p>
          <a:p>
            <a:r>
              <a:rPr lang="en-US" dirty="0"/>
              <a:t>A search for new heavy resonance X with mass between 1 and 4.5 </a:t>
            </a:r>
            <a:r>
              <a:rPr lang="en-US" dirty="0" err="1"/>
              <a:t>TeV</a:t>
            </a:r>
            <a:r>
              <a:rPr lang="en-US" dirty="0"/>
              <a:t> decaying to a pair of bosons (WW, WZ, WH) using pp collision at a center of mass energy of 13 </a:t>
            </a:r>
            <a:r>
              <a:rPr lang="en-US" dirty="0" err="1"/>
              <a:t>TeV</a:t>
            </a:r>
            <a:r>
              <a:rPr lang="en-US" dirty="0"/>
              <a:t>, collected with the CMS detector between 2016 and 2018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Dimensional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Now that we’ve acquired the data from the CMS detector and categorized the events, we move forward to the simulation and modeling.  We have the following to model:</a:t>
            </a:r>
          </a:p>
          <a:p>
            <a:r>
              <a:rPr lang="en-US" dirty="0"/>
              <a:t>Signal modeling</a:t>
            </a:r>
          </a:p>
          <a:p>
            <a:r>
              <a:rPr lang="en-US" dirty="0"/>
              <a:t>Background modeling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9400"/>
            <a:ext cx="8229600" cy="1143000"/>
          </a:xfrm>
        </p:spPr>
        <p:txBody>
          <a:bodyPr/>
          <a:lstStyle/>
          <a:p>
            <a:r>
              <a:rPr lang="en-US" dirty="0"/>
              <a:t>Signal Modeling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44526"/>
            <a:ext cx="7706248" cy="35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1" y="1116592"/>
            <a:ext cx="508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E34FA6-387C-45F4-A344-1FD4899321B7}"/>
              </a:ext>
            </a:extLst>
          </p:cNvPr>
          <p:cNvSpPr txBox="1"/>
          <p:nvPr/>
        </p:nvSpPr>
        <p:spPr>
          <a:xfrm>
            <a:off x="66838" y="614590"/>
            <a:ext cx="9086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2D probability density function (pdf) for signal events in the (</a:t>
            </a:r>
            <a:r>
              <a:rPr lang="en-US" dirty="0" err="1"/>
              <a:t>mwv</a:t>
            </a:r>
            <a:r>
              <a:rPr lang="en-US" dirty="0"/>
              <a:t>, </a:t>
            </a:r>
            <a:r>
              <a:rPr lang="en-US" dirty="0" err="1"/>
              <a:t>mjet</a:t>
            </a:r>
            <a:r>
              <a:rPr lang="en-US" dirty="0"/>
              <a:t>) plane is described</a:t>
            </a:r>
          </a:p>
          <a:p>
            <a:r>
              <a:rPr lang="en-US" dirty="0"/>
              <a:t>as the product of two one-dimensional (1D) resonant pdfs: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B9A84-FC52-4CDB-9558-E66C03C7404E}"/>
              </a:ext>
            </a:extLst>
          </p:cNvPr>
          <p:cNvSpPr txBox="1"/>
          <p:nvPr/>
        </p:nvSpPr>
        <p:spPr>
          <a:xfrm>
            <a:off x="228601" y="1557049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(theta is the nuisance parameters affecting the shape)</a:t>
            </a:r>
          </a:p>
          <a:p>
            <a:r>
              <a:rPr lang="en-US" dirty="0"/>
              <a:t>Gaussian distribution with asymmetric tails, corresponding to the simulated signal events for 11 different values of the resonance mass mx from 1.0 to 4.5 </a:t>
            </a:r>
            <a:r>
              <a:rPr lang="en-US" dirty="0" err="1"/>
              <a:t>TeV</a:t>
            </a:r>
            <a:r>
              <a:rPr lang="en-US" dirty="0"/>
              <a:t>, mild correlation between </a:t>
            </a:r>
            <a:r>
              <a:rPr lang="en-US" dirty="0" err="1"/>
              <a:t>mwv</a:t>
            </a:r>
            <a:r>
              <a:rPr lang="en-US" dirty="0"/>
              <a:t> and </a:t>
            </a:r>
            <a:r>
              <a:rPr lang="en-US" dirty="0" err="1"/>
              <a:t>mjet</a:t>
            </a:r>
            <a:r>
              <a:rPr lang="en-US" dirty="0"/>
              <a:t> is ignored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4A83B-603E-4F2F-8C03-CB36F91E6674}"/>
              </a:ext>
            </a:extLst>
          </p:cNvPr>
          <p:cNvSpPr txBox="1"/>
          <p:nvPr/>
        </p:nvSpPr>
        <p:spPr>
          <a:xfrm>
            <a:off x="228601" y="6019800"/>
            <a:ext cx="4969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Mwv</a:t>
            </a:r>
            <a:r>
              <a:rPr lang="en-US" dirty="0"/>
              <a:t> projections shown for different mass hypotheses of 1.5, 2.5, and 4.5 </a:t>
            </a:r>
            <a:r>
              <a:rPr lang="en-US" dirty="0" err="1"/>
              <a:t>TeV</a:t>
            </a:r>
            <a:r>
              <a:rPr lang="en-US" dirty="0"/>
              <a:t> for a </a:t>
            </a:r>
            <a:r>
              <a:rPr lang="en-US" dirty="0" err="1"/>
              <a:t>Gbulk</a:t>
            </a:r>
            <a:r>
              <a:rPr lang="en-US" dirty="0"/>
              <a:t> </a:t>
            </a:r>
          </a:p>
          <a:p>
            <a:r>
              <a:rPr lang="en-US" dirty="0"/>
              <a:t>signal decaying to WW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1691F5-0C11-40BF-994F-1F353D395CC0}"/>
              </a:ext>
            </a:extLst>
          </p:cNvPr>
          <p:cNvSpPr txBox="1"/>
          <p:nvPr/>
        </p:nvSpPr>
        <p:spPr>
          <a:xfrm>
            <a:off x="4860763" y="6019800"/>
            <a:ext cx="4054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Mjet</a:t>
            </a:r>
            <a:r>
              <a:rPr lang="en-US" dirty="0"/>
              <a:t> projections shown for various </a:t>
            </a:r>
            <a:r>
              <a:rPr lang="en-US" dirty="0" err="1"/>
              <a:t>Gbulk</a:t>
            </a:r>
            <a:endParaRPr lang="en-US" dirty="0"/>
          </a:p>
          <a:p>
            <a:r>
              <a:rPr lang="en-US" dirty="0"/>
              <a:t>signal decays for mx=2.5 </a:t>
            </a:r>
            <a:r>
              <a:rPr lang="en-US" dirty="0" err="1"/>
              <a:t>TeV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Background Modeling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645" y="4622701"/>
            <a:ext cx="476450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575360-079A-48E0-AA34-2E2936D83A50}"/>
                  </a:ext>
                </a:extLst>
              </p:cNvPr>
              <p:cNvSpPr txBox="1"/>
              <p:nvPr/>
            </p:nvSpPr>
            <p:spPr>
              <a:xfrm>
                <a:off x="64484" y="822757"/>
                <a:ext cx="9015032" cy="452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Background events are classified into two classes in the fit, each described by a different pdf:</a:t>
                </a:r>
              </a:p>
              <a:p>
                <a:pPr marL="342900" indent="-342900">
                  <a:buAutoNum type="arabicParenR"/>
                </a:pPr>
                <a:r>
                  <a:rPr lang="en-US" dirty="0"/>
                  <a:t>W+V/t for which the </a:t>
                </a:r>
                <a:r>
                  <a:rPr lang="en-US" dirty="0" err="1"/>
                  <a:t>mjet</a:t>
                </a:r>
                <a:r>
                  <a:rPr lang="en-US" dirty="0"/>
                  <a:t> shape has two peaks, one near the W/Z boson masses and the </a:t>
                </a:r>
              </a:p>
              <a:p>
                <a:r>
                  <a:rPr lang="en-US" dirty="0"/>
                  <a:t>       other near the top quark mass.  The resonant background is dominated by t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 dirty="0"/>
                  <a:t> production,</a:t>
                </a:r>
              </a:p>
              <a:p>
                <a:r>
                  <a:rPr lang="en-US" dirty="0"/>
                  <a:t>       with subdominant contributions from SM </a:t>
                </a:r>
                <a:r>
                  <a:rPr lang="en-US" dirty="0" err="1"/>
                  <a:t>diboson</a:t>
                </a:r>
                <a:r>
                  <a:rPr lang="en-US" dirty="0"/>
                  <a:t> and single top quark production.  In</a:t>
                </a:r>
              </a:p>
              <a:p>
                <a:r>
                  <a:rPr lang="en-US" dirty="0"/>
                  <a:t>       the simulation, both generated quarks from the hadronic V decay are required to be </a:t>
                </a:r>
              </a:p>
              <a:p>
                <a:r>
                  <a:rPr lang="en-US" dirty="0"/>
                  <a:t>       ∆R=0.8 of the selected large-radius jet.  The </a:t>
                </a:r>
                <a:r>
                  <a:rPr lang="en-US" dirty="0" err="1"/>
                  <a:t>mjet</a:t>
                </a:r>
                <a:r>
                  <a:rPr lang="en-US" dirty="0"/>
                  <a:t> shape is therefore due to the selection</a:t>
                </a:r>
              </a:p>
              <a:p>
                <a:r>
                  <a:rPr lang="en-US" dirty="0"/>
                  <a:t>       of a partially or fully merged top quark jet or a V jet.</a:t>
                </a:r>
              </a:p>
              <a:p>
                <a:r>
                  <a:rPr lang="en-US" dirty="0"/>
                  <a:t>2) </a:t>
                </a:r>
                <a:r>
                  <a:rPr lang="en-US" dirty="0" err="1"/>
                  <a:t>W+jets</a:t>
                </a:r>
                <a:r>
                  <a:rPr lang="en-US" dirty="0"/>
                  <a:t> for which the </a:t>
                </a:r>
                <a:r>
                  <a:rPr lang="en-US" dirty="0" err="1"/>
                  <a:t>mjet</a:t>
                </a:r>
                <a:r>
                  <a:rPr lang="en-US" dirty="0"/>
                  <a:t> does not have a peak structure.  This </a:t>
                </a:r>
                <a:r>
                  <a:rPr lang="en-US" dirty="0" err="1"/>
                  <a:t>nonresonant</a:t>
                </a:r>
                <a:r>
                  <a:rPr lang="en-US" dirty="0"/>
                  <a:t> background is </a:t>
                </a:r>
              </a:p>
              <a:p>
                <a:r>
                  <a:rPr lang="en-US" dirty="0"/>
                  <a:t>     dominated by W(</a:t>
                </a:r>
                <a:r>
                  <a:rPr lang="en-US" dirty="0">
                    <a:sym typeface="Wingdings" panose="05000000000000000000" pitchFamily="2" charset="2"/>
                  </a:rPr>
                  <a:t>lv)+jets events, where the selected jet is produced by the hadronization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     of one or more </a:t>
                </a:r>
                <a:r>
                  <a:rPr lang="en-US" dirty="0" err="1">
                    <a:sym typeface="Wingdings" panose="05000000000000000000" pitchFamily="2" charset="2"/>
                  </a:rPr>
                  <a:t>partons</a:t>
                </a:r>
                <a:r>
                  <a:rPr lang="en-US" dirty="0">
                    <a:sym typeface="Wingdings" panose="05000000000000000000" pitchFamily="2" charset="2"/>
                  </a:rPr>
                  <a:t> not originating from a vector boson.  This background also includes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     </a:t>
                </a:r>
                <a:r>
                  <a:rPr lang="en-US" dirty="0"/>
                  <a:t>t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events where the selected large-radius jet corresponds to a random combination of jets 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     in the event, instead of a W boson or top quark hadronic decay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The </a:t>
                </a:r>
                <a:r>
                  <a:rPr lang="en-US" dirty="0" err="1">
                    <a:sym typeface="Wingdings" panose="05000000000000000000" pitchFamily="2" charset="2"/>
                  </a:rPr>
                  <a:t>W+jets</a:t>
                </a:r>
                <a:r>
                  <a:rPr lang="en-US" dirty="0">
                    <a:sym typeface="Wingdings" panose="05000000000000000000" pitchFamily="2" charset="2"/>
                  </a:rPr>
                  <a:t> and W+V/t background shapes are both described as the product of a conditional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pdf of </a:t>
                </a:r>
                <a:r>
                  <a:rPr lang="en-US" dirty="0" err="1">
                    <a:sym typeface="Wingdings" panose="05000000000000000000" pitchFamily="2" charset="2"/>
                  </a:rPr>
                  <a:t>mwv</a:t>
                </a:r>
                <a:r>
                  <a:rPr lang="en-US" dirty="0">
                    <a:sym typeface="Wingdings" panose="05000000000000000000" pitchFamily="2" charset="2"/>
                  </a:rPr>
                  <a:t> as a function of </a:t>
                </a:r>
                <a:r>
                  <a:rPr lang="en-US" dirty="0" err="1">
                    <a:sym typeface="Wingdings" panose="05000000000000000000" pitchFamily="2" charset="2"/>
                  </a:rPr>
                  <a:t>mjet</a:t>
                </a:r>
                <a:r>
                  <a:rPr lang="en-US" dirty="0">
                    <a:sym typeface="Wingdings" panose="05000000000000000000" pitchFamily="2" charset="2"/>
                  </a:rPr>
                  <a:t>, and a </a:t>
                </a:r>
                <a:r>
                  <a:rPr lang="en-US" dirty="0" err="1">
                    <a:sym typeface="Wingdings" panose="05000000000000000000" pitchFamily="2" charset="2"/>
                  </a:rPr>
                  <a:t>mjet</a:t>
                </a:r>
                <a:r>
                  <a:rPr lang="en-US" dirty="0">
                    <a:sym typeface="Wingdings" panose="05000000000000000000" pitchFamily="2" charset="2"/>
                  </a:rPr>
                  <a:t> pdf: 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  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575360-079A-48E0-AA34-2E2936D83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" y="822757"/>
                <a:ext cx="9015032" cy="4524315"/>
              </a:xfrm>
              <a:prstGeom prst="rect">
                <a:avLst/>
              </a:prstGeom>
              <a:blipFill>
                <a:blip r:embed="rId3"/>
                <a:stretch>
                  <a:fillRect l="-609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9A47C-6DC4-473A-AB76-69A383E1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36706-2614-4C69-8722-270495F38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5927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signal region is divided into slices of the soft-drop jet mass </a:t>
            </a:r>
            <a:r>
              <a:rPr lang="en-US" dirty="0" err="1"/>
              <a:t>mjet</a:t>
            </a:r>
            <a:r>
              <a:rPr lang="en-US" dirty="0"/>
              <a:t>: 16 slices for </a:t>
            </a:r>
            <a:r>
              <a:rPr lang="en-US" dirty="0" err="1"/>
              <a:t>W+jets</a:t>
            </a:r>
            <a:r>
              <a:rPr lang="en-US" dirty="0"/>
              <a:t>, and one or two slices for W+V/t  in the HP and LP categories, respectively.  Each simulated event I in a given </a:t>
            </a:r>
            <a:r>
              <a:rPr lang="en-US" dirty="0" err="1"/>
              <a:t>mjet</a:t>
            </a:r>
            <a:r>
              <a:rPr lang="en-US" dirty="0"/>
              <a:t> slice then contributes to the template </a:t>
            </a:r>
            <a:r>
              <a:rPr lang="en-US" dirty="0" err="1"/>
              <a:t>mwv</a:t>
            </a:r>
            <a:r>
              <a:rPr lang="en-US" dirty="0"/>
              <a:t> distribution in that slice by adding the following 1D Gaussian distribution: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Here, m runs over the allowed values of </a:t>
            </a:r>
            <a:r>
              <a:rPr lang="en-US" dirty="0" err="1"/>
              <a:t>mwv</a:t>
            </a:r>
            <a:r>
              <a:rPr lang="en-US" dirty="0"/>
              <a:t>, </a:t>
            </a:r>
            <a:r>
              <a:rPr lang="en-US" dirty="0" err="1"/>
              <a:t>wi</a:t>
            </a:r>
            <a:r>
              <a:rPr lang="en-US" dirty="0"/>
              <a:t> is the event weight of the simulation, corrected for differences in the </a:t>
            </a:r>
            <a:r>
              <a:rPr lang="en-US" dirty="0" err="1"/>
              <a:t>mwv</a:t>
            </a:r>
            <a:r>
              <a:rPr lang="en-US" dirty="0"/>
              <a:t> spectrum of </a:t>
            </a:r>
            <a:r>
              <a:rPr lang="en-US" dirty="0" err="1"/>
              <a:t>W+jets</a:t>
            </a:r>
            <a:r>
              <a:rPr lang="en-US" dirty="0"/>
              <a:t> observed between data and simulation in the control region, and         </a:t>
            </a:r>
            <a:r>
              <a:rPr lang="en-US" dirty="0" err="1"/>
              <a:t>and</a:t>
            </a:r>
            <a:r>
              <a:rPr lang="en-US" dirty="0"/>
              <a:t>        are the scale and resolution parameters from the detector response model.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F9BC9-ECEA-4924-A7F9-983CD277F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466214"/>
            <a:ext cx="586740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E731D1-0A82-477E-926D-8AC612851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308" y="5762626"/>
            <a:ext cx="544068" cy="266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815C28-D51E-4DC0-BC52-F1ADC9C5F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5724648"/>
            <a:ext cx="544067" cy="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1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Uncertainties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Systematic uncertainties in background estimation</a:t>
            </a:r>
          </a:p>
          <a:p>
            <a:r>
              <a:rPr lang="en-US" dirty="0"/>
              <a:t>Systematic uncertainties in signal prediction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Results &amp; Discussion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92312"/>
            <a:ext cx="6746730" cy="50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70855E-05B0-4464-B032-04DAF0E80C9E}"/>
              </a:ext>
            </a:extLst>
          </p:cNvPr>
          <p:cNvSpPr txBox="1"/>
          <p:nvPr/>
        </p:nvSpPr>
        <p:spPr>
          <a:xfrm>
            <a:off x="76966" y="958334"/>
            <a:ext cx="9203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Comparison between the fit result and data distributions of </a:t>
            </a:r>
            <a:r>
              <a:rPr lang="en-US" dirty="0" err="1"/>
              <a:t>mjet</a:t>
            </a:r>
            <a:r>
              <a:rPr lang="en-US" dirty="0"/>
              <a:t> in 6 representative muon-LDY</a:t>
            </a:r>
          </a:p>
          <a:p>
            <a:r>
              <a:rPr lang="en-US" dirty="0"/>
              <a:t>Categories.  The 18 remaining categories have similar distributions.  Statistical uncertainties of</a:t>
            </a:r>
          </a:p>
          <a:p>
            <a:r>
              <a:rPr lang="en-US" dirty="0"/>
              <a:t>the data are shown as vertical bars.  The lower panels show the ratio of the data to the fit result.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Results &amp; Discussion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12048"/>
            <a:ext cx="7010400" cy="515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199787-02B1-4F66-8C23-C5996DC24F74}"/>
              </a:ext>
            </a:extLst>
          </p:cNvPr>
          <p:cNvSpPr txBox="1"/>
          <p:nvPr/>
        </p:nvSpPr>
        <p:spPr>
          <a:xfrm>
            <a:off x="0" y="819834"/>
            <a:ext cx="9220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Comparison between the fit result and data distributions of </a:t>
            </a:r>
            <a:r>
              <a:rPr lang="en-US" dirty="0" err="1"/>
              <a:t>mwv</a:t>
            </a:r>
            <a:r>
              <a:rPr lang="en-US" dirty="0"/>
              <a:t> in 6 representative muon-</a:t>
            </a:r>
            <a:r>
              <a:rPr lang="en-US" dirty="0" err="1"/>
              <a:t>Ldy</a:t>
            </a:r>
            <a:endParaRPr lang="en-US" dirty="0"/>
          </a:p>
          <a:p>
            <a:r>
              <a:rPr lang="en-US" dirty="0"/>
              <a:t>categories.  The distributions in the remaining 18 categories show very similar levels of agreement.  Statistical uncertainties of data are shown as vertical bars.  Lower panels show ratio</a:t>
            </a:r>
          </a:p>
          <a:p>
            <a:r>
              <a:rPr lang="en-US" dirty="0"/>
              <a:t>Of data to fit result.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&amp; Discussion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00" y="1523780"/>
            <a:ext cx="7367500" cy="352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4535AB-9865-42BB-9976-08BE993CD19B}"/>
                  </a:ext>
                </a:extLst>
              </p:cNvPr>
              <p:cNvSpPr txBox="1"/>
              <p:nvPr/>
            </p:nvSpPr>
            <p:spPr>
              <a:xfrm>
                <a:off x="466060" y="5150423"/>
                <a:ext cx="8569975" cy="1489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Exclusion limits on the product of the production cross section and the branching</a:t>
                </a:r>
              </a:p>
              <a:p>
                <a:r>
                  <a:rPr lang="en-US" dirty="0"/>
                  <a:t>fraction for a new spin-2 resonance produced via gluon-gluon fusion (left) or vector</a:t>
                </a:r>
              </a:p>
              <a:p>
                <a:r>
                  <a:rPr lang="en-US" dirty="0"/>
                  <a:t>boson fusion (right) and decaying to WW, as functions of the resonance mass hypothesis,</a:t>
                </a:r>
              </a:p>
              <a:p>
                <a:r>
                  <a:rPr lang="en-US" dirty="0"/>
                  <a:t>compared with the predicted cross sections for a spin-2 bulk graviton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r>
                  <a:rPr lang="en-US" dirty="0"/>
                  <a:t>=0.5. Signal</a:t>
                </a:r>
              </a:p>
              <a:p>
                <a:r>
                  <a:rPr lang="en-US" dirty="0"/>
                  <a:t>cross section uncertainties are shown as red cross-hatched bands.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4535AB-9865-42BB-9976-08BE993CD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60" y="5150423"/>
                <a:ext cx="8569975" cy="1489703"/>
              </a:xfrm>
              <a:prstGeom prst="rect">
                <a:avLst/>
              </a:prstGeom>
              <a:blipFill>
                <a:blip r:embed="rId3"/>
                <a:stretch>
                  <a:fillRect l="-569" t="-2459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972" y="0"/>
            <a:ext cx="8229600" cy="1143000"/>
          </a:xfrm>
        </p:spPr>
        <p:txBody>
          <a:bodyPr/>
          <a:lstStyle/>
          <a:p>
            <a:r>
              <a:rPr lang="en-US" dirty="0"/>
              <a:t>Results &amp;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025BF1-15A8-4AA7-AC83-9FA3BF1B1D60}"/>
              </a:ext>
            </a:extLst>
          </p:cNvPr>
          <p:cNvSpPr txBox="1"/>
          <p:nvPr/>
        </p:nvSpPr>
        <p:spPr>
          <a:xfrm>
            <a:off x="6858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45806A2-E961-43E1-88D7-2F195CD28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09177"/>
                <a:ext cx="7848600" cy="231457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Exclusion limits on the product of the production cross section and the branching fraction for a new spin-0 resonance produced via gluon-gluon fusion (left) or vector boson fusion (right) and decaying to WW, as functions of the resonance mass hypothesis, compared with the predicted cross sections for a spin-0 bulk </a:t>
                </a:r>
                <a:r>
                  <a:rPr lang="en-US" dirty="0" err="1"/>
                  <a:t>radion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=3 </a:t>
                </a:r>
                <a:r>
                  <a:rPr lang="en-US" dirty="0" err="1"/>
                  <a:t>TeV</a:t>
                </a:r>
                <a:r>
                  <a:rPr lang="en-US" dirty="0"/>
                  <a:t> and k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=35. Signal cross section uncertainties are shown as red cross-hatched bands.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45806A2-E961-43E1-88D7-2F195CD28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09177"/>
                <a:ext cx="7848600" cy="2314576"/>
              </a:xfrm>
              <a:blipFill>
                <a:blip r:embed="rId2"/>
                <a:stretch>
                  <a:fillRect l="-1010" t="-4474" r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C643A54-AAF5-4728-9CA8-F338C2292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69" y="2819400"/>
            <a:ext cx="8266603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/>
              <a:t>Results &amp; Discussion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61" y="851670"/>
            <a:ext cx="4901733" cy="462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795" y="851670"/>
            <a:ext cx="2603206" cy="230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A823DE-C184-4824-99EF-97FAB15B6921}"/>
                  </a:ext>
                </a:extLst>
              </p:cNvPr>
              <p:cNvSpPr txBox="1"/>
              <p:nvPr/>
            </p:nvSpPr>
            <p:spPr>
              <a:xfrm>
                <a:off x="4970720" y="3108662"/>
                <a:ext cx="432568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Exclusion limits on the product of the production cross section and the branching fraction for a new neutral spin-1 resonance produced via q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dirty="0"/>
                  <a:t> annihilation (upper left) or vector boson fusion (upper center) and decaying to WW, for a new charged spin-1 resonance produced via q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dirty="0"/>
                  <a:t> annihilation (lower left)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A823DE-C184-4824-99EF-97FAB15B6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720" y="3108662"/>
                <a:ext cx="4325680" cy="2308324"/>
              </a:xfrm>
              <a:prstGeom prst="rect">
                <a:avLst/>
              </a:prstGeom>
              <a:blipFill>
                <a:blip r:embed="rId4"/>
                <a:stretch>
                  <a:fillRect l="-1127" t="-1583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889ED9-5396-40DD-9594-89327E56CDDF}"/>
                  </a:ext>
                </a:extLst>
              </p:cNvPr>
              <p:cNvSpPr txBox="1"/>
              <p:nvPr/>
            </p:nvSpPr>
            <p:spPr>
              <a:xfrm>
                <a:off x="168346" y="5321042"/>
                <a:ext cx="9093130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or vector boson fusion (lower right) and decaying to WZ, and for a new charged spin-1 </a:t>
                </a:r>
              </a:p>
              <a:p>
                <a:r>
                  <a:rPr lang="en-US" dirty="0"/>
                  <a:t>resonance produced via q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dirty="0"/>
                  <a:t> annihilation and decaying to WH (far right) as functions of the r</a:t>
                </a:r>
              </a:p>
              <a:p>
                <a:r>
                  <a:rPr lang="en-US" dirty="0" err="1"/>
                  <a:t>esonance</a:t>
                </a:r>
                <a:r>
                  <a:rPr lang="en-US" dirty="0"/>
                  <a:t> mass hypothesis, compared with the predicted cross sections for a W’ or Z’ from HVT</a:t>
                </a:r>
              </a:p>
              <a:p>
                <a:r>
                  <a:rPr lang="en-US" dirty="0"/>
                  <a:t> model B (for DY) or HVT model C with CH=3 (for VBF).  Signal cross section uncertainties are </a:t>
                </a:r>
              </a:p>
              <a:p>
                <a:r>
                  <a:rPr lang="en-US" dirty="0"/>
                  <a:t>shown as red cross-hatched bands.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889ED9-5396-40DD-9594-89327E56C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46" y="5321042"/>
                <a:ext cx="9093130" cy="1477328"/>
              </a:xfrm>
              <a:prstGeom prst="rect">
                <a:avLst/>
              </a:prstGeom>
              <a:blipFill>
                <a:blip r:embed="rId5"/>
                <a:stretch>
                  <a:fillRect l="-604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65F05-AC08-480B-8952-3004BBAB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5D05C-3CDE-43E9-98CD-5B7ABCC6DC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Two possible scenarios in the final state:</a:t>
                </a:r>
              </a:p>
              <a:p>
                <a:r>
                  <a:rPr lang="en-US" dirty="0"/>
                  <a:t>W boson decaying to an electron or muon and a neutrino (lepton and a neutrino)</a:t>
                </a:r>
              </a:p>
              <a:p>
                <a:r>
                  <a:rPr lang="en-US" dirty="0"/>
                  <a:t>Quark pair from a boson: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latin typeface="Calibri "/>
                  </a:rPr>
                  <a:t>from a W or Z boson </a:t>
                </a:r>
              </a:p>
              <a:p>
                <a:pPr marL="457200" lvl="1" indent="0">
                  <a:buNone/>
                </a:pPr>
                <a:r>
                  <a:rPr lang="en-US" sz="3200" dirty="0">
                    <a:solidFill>
                      <a:srgbClr val="000000"/>
                    </a:solidFill>
                    <a:latin typeface="Calibri "/>
                  </a:rPr>
                  <a:t>(collectively referred to as vector or V boson)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from a Higgs boson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5D05C-3CDE-43E9-98CD-5B7ABCC6DC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60A9C85-7DF2-41CB-A43F-FEA2C051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689" y="2682506"/>
            <a:ext cx="1350818" cy="74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7A84DD-591C-451F-A7F3-1A9E9B246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726" y="3681234"/>
            <a:ext cx="990600" cy="6303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46CAAA-186A-49E0-AB4D-2880BB856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3653804"/>
            <a:ext cx="990600" cy="631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4108CF-F8DF-41FB-BB76-0B05C786A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5029200"/>
            <a:ext cx="99060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0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E83A2-1A59-4492-9D51-02ED9A85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425AE-9110-4728-BEFE-7F1919FD0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search is targeting resonance production via gluon-gluon fusion (</a:t>
            </a:r>
            <a:r>
              <a:rPr lang="en-US" dirty="0" err="1"/>
              <a:t>ggF</a:t>
            </a:r>
            <a:r>
              <a:rPr lang="en-US" dirty="0"/>
              <a:t>) and </a:t>
            </a:r>
            <a:r>
              <a:rPr lang="en-US" dirty="0" err="1"/>
              <a:t>Drell</a:t>
            </a:r>
            <a:r>
              <a:rPr lang="en-US" dirty="0"/>
              <a:t>-Yan-like quark-antiquark annihilation (DY), where no other decay products are expected, and via vector boson fusion (VBF) where the final state contains two additional quark-induced jets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84897-2F43-4B82-AA27-962851F2B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26" y="4681537"/>
            <a:ext cx="7705609" cy="16271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F9EDCB-C2DC-498E-88F5-0C375EC58676}"/>
              </a:ext>
            </a:extLst>
          </p:cNvPr>
          <p:cNvSpPr txBox="1"/>
          <p:nvPr/>
        </p:nvSpPr>
        <p:spPr>
          <a:xfrm>
            <a:off x="1600200" y="6308725"/>
            <a:ext cx="47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ggf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E292A-43F1-478A-A663-00CFE0780DF4}"/>
              </a:ext>
            </a:extLst>
          </p:cNvPr>
          <p:cNvSpPr txBox="1"/>
          <p:nvPr/>
        </p:nvSpPr>
        <p:spPr>
          <a:xfrm>
            <a:off x="4136881" y="6361888"/>
            <a:ext cx="43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9DD87-DCD3-4AA9-B147-D8359061C5E8}"/>
              </a:ext>
            </a:extLst>
          </p:cNvPr>
          <p:cNvSpPr txBox="1"/>
          <p:nvPr/>
        </p:nvSpPr>
        <p:spPr>
          <a:xfrm>
            <a:off x="6670572" y="636188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VBF</a:t>
            </a:r>
          </a:p>
        </p:txBody>
      </p:sp>
    </p:spTree>
    <p:extLst>
      <p:ext uri="{BB962C8B-B14F-4D97-AF65-F5344CB8AC3E}">
        <p14:creationId xmlns:p14="http://schemas.microsoft.com/office/powerpoint/2010/main" val="66018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5643-B8D6-43E2-8C78-6707B10F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2CE5C-1B86-404C-A63D-830B16B93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analysis is performed by selecting events with a well reconstructed W boson that decays to an electron or muon and a neutrino, and a large radius jet.  The preselected events are then split into 24 categories based on </a:t>
            </a:r>
          </a:p>
          <a:p>
            <a:r>
              <a:rPr lang="en-US" dirty="0"/>
              <a:t>Lepton flavor</a:t>
            </a:r>
          </a:p>
          <a:p>
            <a:r>
              <a:rPr lang="en-US" dirty="0"/>
              <a:t>Compatibility of the large radius jet substructure with vector boson or Higgs boson</a:t>
            </a:r>
          </a:p>
          <a:p>
            <a:r>
              <a:rPr lang="en-US" dirty="0"/>
              <a:t>VBF tagging</a:t>
            </a:r>
          </a:p>
          <a:p>
            <a:r>
              <a:rPr lang="en-US" dirty="0"/>
              <a:t>Compatibility of the event kinematic variables with the spin of the hypothetical resonance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0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476B-31D4-4A4F-8DD0-CE343273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&amp; Selection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AD47-79AA-474C-A4EE-B9A65EA5D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Sensitivity to the spin of the new resonance is introduced by categorizing the events based on the rapidity separation between the W boson and the large-radius jet</a:t>
            </a:r>
          </a:p>
          <a:p>
            <a:r>
              <a:rPr lang="en-US" dirty="0"/>
              <a:t>Different spins produced with different production mechanisms yield different distribution of the rapidity separation, and so do background events</a:t>
            </a:r>
          </a:p>
        </p:txBody>
      </p:sp>
    </p:spTree>
    <p:extLst>
      <p:ext uri="{BB962C8B-B14F-4D97-AF65-F5344CB8AC3E}">
        <p14:creationId xmlns:p14="http://schemas.microsoft.com/office/powerpoint/2010/main" val="237169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CMS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The central feature of the CMS apparatus is a superconducting solenoid of an internal diameter of 6m that provides a magnetic field of 3.8T.  This solenoid contains a silicon pixel and strip tracker, a lead tungstate crystal electromagnetic calorimeter (ECAL), and a brass and scintillator hadron calorimeter (HCAL).  Muons are detected in gas-ionization chambers embedded in the steel flux-return yoke outside the solenoid.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270FA-F3AA-4DD8-BB80-563A491C7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0" y="1143000"/>
            <a:ext cx="5086350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Reconstruction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Event reconstruction relies on the particle-flow (PF) algorithm which aims to identify each individual particle with an optimized combination of information from various elements of the CMS detector.</a:t>
                </a:r>
              </a:p>
              <a:p>
                <a:r>
                  <a:rPr lang="en-US" dirty="0"/>
                  <a:t>The energy of electrons is determined from a combination of the tracker, ECAL and sum of all bremsstrahlung photons originating from electron track.</a:t>
                </a:r>
              </a:p>
              <a:p>
                <a:r>
                  <a:rPr lang="en-US" dirty="0"/>
                  <a:t>The energy of photons is obtained from the ECAL measurement</a:t>
                </a:r>
              </a:p>
              <a:p>
                <a:r>
                  <a:rPr lang="en-US" dirty="0"/>
                  <a:t>The momentum of muons is obtained from the combined curvature of the corresponding track in both the silicon tracker and the muon system</a:t>
                </a:r>
              </a:p>
              <a:p>
                <a:r>
                  <a:rPr lang="en-US" dirty="0"/>
                  <a:t>The energy of hadrons is obtained from ECAL and HCAL</a:t>
                </a:r>
              </a:p>
              <a:p>
                <a:pPr marL="0" indent="0">
                  <a:buNone/>
                </a:pPr>
                <a:r>
                  <a:rPr lang="en-US" dirty="0"/>
                  <a:t>The missing transverse momentum vector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𝑚𝑖𝑠𝑠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computed as the negative vector sum of the transverse momenta of all the PF candidates in an event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2291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For each event, hadronic jets are clustered from these reconstructed particles using the infrared and collinear-safe anti-</a:t>
            </a:r>
            <a:r>
              <a:rPr lang="en-US" dirty="0" err="1"/>
              <a:t>kT</a:t>
            </a:r>
            <a:r>
              <a:rPr lang="en-US" dirty="0"/>
              <a:t> algorithm</a:t>
            </a:r>
          </a:p>
          <a:p>
            <a:r>
              <a:rPr lang="en-US" dirty="0"/>
              <a:t>The jet momentum is determined as the vector sum of all particle momenta in the jet</a:t>
            </a:r>
          </a:p>
          <a:p>
            <a:r>
              <a:rPr lang="en-US" dirty="0"/>
              <a:t>The reconstructed jet from the reconstructed particles using the mentioned algorithm is found from simulation to be on average within 5-10% of the true momentum over the entire </a:t>
            </a:r>
            <a:r>
              <a:rPr lang="en-US" dirty="0" err="1"/>
              <a:t>pT</a:t>
            </a:r>
            <a:r>
              <a:rPr lang="en-US" dirty="0"/>
              <a:t> spectrum and detector acceptance</a:t>
            </a:r>
          </a:p>
          <a:p>
            <a:r>
              <a:rPr lang="en-US" dirty="0"/>
              <a:t>Jet energy corrections are derived from simulation studies so that the average measured response of jets becomes identical to that of particle-level jets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11362</TotalTime>
  <Words>3106</Words>
  <Application>Microsoft Office PowerPoint</Application>
  <PresentationFormat>On-screen Show (4:3)</PresentationFormat>
  <Paragraphs>177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</vt:lpstr>
      <vt:lpstr>Cambria Math</vt:lpstr>
      <vt:lpstr>Office Theme</vt:lpstr>
      <vt:lpstr>Search for heavy resonances decaying to WW, WZ, or WH boson pairs in a final state consisting of a lepton and a large-radius jet in proton-proton collisions at √s=13TeV</vt:lpstr>
      <vt:lpstr>Intro &amp; Overview</vt:lpstr>
      <vt:lpstr>Procedure</vt:lpstr>
      <vt:lpstr>Procedure</vt:lpstr>
      <vt:lpstr>Analysis</vt:lpstr>
      <vt:lpstr>Analysis &amp; Selection Criteria</vt:lpstr>
      <vt:lpstr>CMS Detector</vt:lpstr>
      <vt:lpstr>Event Reconstruction</vt:lpstr>
      <vt:lpstr>Reconstruction</vt:lpstr>
      <vt:lpstr>Reconstruction</vt:lpstr>
      <vt:lpstr>Data Acquisition</vt:lpstr>
      <vt:lpstr>Data Acquisition</vt:lpstr>
      <vt:lpstr>Data Acquisition</vt:lpstr>
      <vt:lpstr>Event Selection and Categorization</vt:lpstr>
      <vt:lpstr>Event Selection and Categorization</vt:lpstr>
      <vt:lpstr>Event Selection and Categorization</vt:lpstr>
      <vt:lpstr>Event Selection and Categorization</vt:lpstr>
      <vt:lpstr>Event Selection and Categorization</vt:lpstr>
      <vt:lpstr>Event Selection and Categorization</vt:lpstr>
      <vt:lpstr>Two Dimensional Templates</vt:lpstr>
      <vt:lpstr>Signal Modeling</vt:lpstr>
      <vt:lpstr>Background Modeling</vt:lpstr>
      <vt:lpstr>Background Modeling</vt:lpstr>
      <vt:lpstr>Systematic Uncertainties</vt:lpstr>
      <vt:lpstr>Results &amp; Discussion</vt:lpstr>
      <vt:lpstr>Results &amp; Discussion</vt:lpstr>
      <vt:lpstr>Results &amp; Discussion</vt:lpstr>
      <vt:lpstr>Results &amp; Discussion</vt:lpstr>
      <vt:lpstr>Results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Samaneh Ahmadi</dc:creator>
  <cp:lastModifiedBy>Samaneh Ahmadinejad</cp:lastModifiedBy>
  <cp:revision>215</cp:revision>
  <dcterms:created xsi:type="dcterms:W3CDTF">2022-03-31T04:54:57Z</dcterms:created>
  <dcterms:modified xsi:type="dcterms:W3CDTF">2022-05-04T17:17:57Z</dcterms:modified>
</cp:coreProperties>
</file>